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Arial Narrow"/>
      <p:regular r:id="rId27"/>
      <p:bold r:id="rId28"/>
      <p:italic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jqXxXz4+vomH/GUSFn5ryuQiBx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88dc7559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3088dc75598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7f7bd83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2f7f7bd838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88dc7559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3088dc75598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1de77b00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301de77b006_0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88dc755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3088dc7559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88dc755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3088dc7559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88dc755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g3088dc75598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88dc755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088dc75598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88dc7559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088dc75598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hyperlink" Target="https://tinyurl.com/wk11-practice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6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4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6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2.jp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300" y="2865675"/>
            <a:ext cx="7578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Recursion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7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Oct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</a:t>
            </a: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11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3088dc75598_0_73"/>
          <p:cNvPicPr preferRelativeResize="0"/>
          <p:nvPr/>
        </p:nvPicPr>
        <p:blipFill rotWithShape="1">
          <a:blip r:embed="rId4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088dc75598_0_73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Practice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8" name="Google Shape;198;g3088dc75598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088dc75598_0_73"/>
          <p:cNvSpPr txBox="1"/>
          <p:nvPr/>
        </p:nvSpPr>
        <p:spPr>
          <a:xfrm>
            <a:off x="306050" y="1727025"/>
            <a:ext cx="5285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500"/>
              <a:t>Leetcode: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 u="sng">
                <a:solidFill>
                  <a:schemeClr val="hlink"/>
                </a:solidFill>
                <a:hlinkClick r:id="rId6"/>
              </a:rPr>
              <a:t>https://tinyurl.com/wk11-practice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500"/>
              <a:t>Solution: </a:t>
            </a:r>
            <a:r>
              <a:rPr lang="en-AU" sz="2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lang="en-AU" sz="2500"/>
              <a:t>/week11/solution/binary_tree_depth.py</a:t>
            </a:r>
            <a:endParaRPr sz="2500"/>
          </a:p>
        </p:txBody>
      </p:sp>
      <p:pic>
        <p:nvPicPr>
          <p:cNvPr id="200" name="Google Shape;200;g3088dc75598_0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7450" y="1133825"/>
            <a:ext cx="6618150" cy="45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f7f7bd838c_0_27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f7f7bd838c_0_27"/>
          <p:cNvSpPr txBox="1"/>
          <p:nvPr/>
        </p:nvSpPr>
        <p:spPr>
          <a:xfrm>
            <a:off x="306050" y="326300"/>
            <a:ext cx="65013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Let’s see what we got today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7" name="Google Shape;207;g2f7f7bd838c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f7f7bd838c_0_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375" y="965239"/>
            <a:ext cx="4601113" cy="47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7f7bd838c_0_27"/>
          <p:cNvSpPr txBox="1"/>
          <p:nvPr/>
        </p:nvSpPr>
        <p:spPr>
          <a:xfrm>
            <a:off x="306050" y="2038675"/>
            <a:ext cx="62301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recursion, and why people use recursion?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explain recursion in both logical and physical way?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you use recursion now?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088dc75598_1_6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088dc75598_1_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6" name="Google Shape;216;g3088dc75598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088dc75598_1_6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g3088dc75598_1_6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088dc75598_1_6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088dc75598_1_6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088dc75598_1_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375" y="3321788"/>
            <a:ext cx="2439350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088dc75598_1_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9275" y="3321788"/>
            <a:ext cx="2477540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088dc75598_1_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85075" y="3321788"/>
            <a:ext cx="2448879" cy="2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7</a:t>
            </a:r>
            <a:r>
              <a:rPr baseline="30000"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Oct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9" name="Google Shape;229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8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0" name="Google Shape;230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1" name="Google Shape;231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7</a:t>
            </a:r>
            <a:r>
              <a:rPr baseline="30000"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Oct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8" name="Google Shape;238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9" name="Google Shape;239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0" name="Google Shape;240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5375" y="3321788"/>
            <a:ext cx="2439350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9275" y="3321788"/>
            <a:ext cx="2477540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85075" y="3321788"/>
            <a:ext cx="2448879" cy="2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4"/>
          <p:cNvGrpSpPr/>
          <p:nvPr/>
        </p:nvGrpSpPr>
        <p:grpSpPr>
          <a:xfrm>
            <a:off x="432197" y="2559375"/>
            <a:ext cx="10351615" cy="1591288"/>
            <a:chOff x="3977400" y="945994"/>
            <a:chExt cx="7763905" cy="119349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5" name="Google Shape;115;p4"/>
            <p:cNvSpPr txBox="1"/>
            <p:nvPr/>
          </p:nvSpPr>
          <p:spPr>
            <a:xfrm>
              <a:off x="5343505" y="945994"/>
              <a:ext cx="6397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Practice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5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" name="Google Shape;121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- 10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Conclusion + Q&amp;A + Attendance 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32196" y="1224925"/>
            <a:ext cx="9818429" cy="1591404"/>
            <a:chOff x="3977400" y="946000"/>
            <a:chExt cx="7364006" cy="1193583"/>
          </a:xfrm>
        </p:grpSpPr>
        <p:grpSp>
          <p:nvGrpSpPr>
            <p:cNvPr id="126" name="Google Shape;126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4"/>
            <p:cNvSpPr txBox="1"/>
            <p:nvPr/>
          </p:nvSpPr>
          <p:spPr>
            <a:xfrm>
              <a:off x="5343506" y="946000"/>
              <a:ext cx="59979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What is Recursion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301de77b006_0_78"/>
          <p:cNvPicPr preferRelativeResize="0"/>
          <p:nvPr/>
        </p:nvPicPr>
        <p:blipFill rotWithShape="1">
          <a:blip r:embed="rId4">
            <a:alphaModFix/>
          </a:blip>
          <a:srcRect b="44136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01de77b006_0_78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Recursion is …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" name="Google Shape;138;g301de77b006_0_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01de77b006_0_78"/>
          <p:cNvSpPr txBox="1"/>
          <p:nvPr/>
        </p:nvSpPr>
        <p:spPr>
          <a:xfrm>
            <a:off x="337050" y="1104150"/>
            <a:ext cx="11517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Recursion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 is a method of solving problems that involves </a:t>
            </a: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breaking a problem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down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into smaller and smaller subproblems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 until you get to a small enough problem that it can be solved trivially. </a:t>
            </a: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Recursion involves a function calling itself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. While it may not seem like much on the surface, recursion allows us to </a:t>
            </a: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write elegant solutions</a:t>
            </a: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 to problems that may otherwise be very difficult to program.</a:t>
            </a:r>
            <a:endParaRPr sz="2100"/>
          </a:p>
        </p:txBody>
      </p:sp>
      <p:pic>
        <p:nvPicPr>
          <p:cNvPr id="140" name="Google Shape;140;g301de77b006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00" y="2580150"/>
            <a:ext cx="4467436" cy="32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01de77b006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7925" y="3137300"/>
            <a:ext cx="6154074" cy="195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g301de77b006_0_78"/>
          <p:cNvCxnSpPr/>
          <p:nvPr/>
        </p:nvCxnSpPr>
        <p:spPr>
          <a:xfrm flipH="1" rot="10800000">
            <a:off x="4741636" y="4194450"/>
            <a:ext cx="11340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3088dc75598_0_7"/>
          <p:cNvPicPr preferRelativeResize="0"/>
          <p:nvPr/>
        </p:nvPicPr>
        <p:blipFill rotWithShape="1">
          <a:blip r:embed="rId4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088dc75598_0_7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Recursion is …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9" name="Google Shape;149;g3088dc75598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088dc75598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0875" y="1063400"/>
            <a:ext cx="6154074" cy="19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088dc75598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6725" y="3335500"/>
            <a:ext cx="5682374" cy="24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088dc75598_0_7"/>
          <p:cNvSpPr txBox="1"/>
          <p:nvPr/>
        </p:nvSpPr>
        <p:spPr>
          <a:xfrm>
            <a:off x="164250" y="2071925"/>
            <a:ext cx="506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will be broken into smaller pieces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Bigger piece </a:t>
            </a: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value depends on what the smaller piece returned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088dc75598_0_20"/>
          <p:cNvPicPr preferRelativeResize="0"/>
          <p:nvPr/>
        </p:nvPicPr>
        <p:blipFill rotWithShape="1">
          <a:blip r:embed="rId4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088dc75598_0_20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Recursion is …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9" name="Google Shape;159;g3088dc75598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088dc75598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5700" y="2117763"/>
            <a:ext cx="6154074" cy="19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088dc75598_0_20"/>
          <p:cNvSpPr txBox="1"/>
          <p:nvPr/>
        </p:nvSpPr>
        <p:spPr>
          <a:xfrm>
            <a:off x="306050" y="2078775"/>
            <a:ext cx="546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laws to make it a recursion coding method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moving toward the base case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calling itself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088dc75598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325" y="1723600"/>
            <a:ext cx="4664475" cy="423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088dc75598_0_31"/>
          <p:cNvPicPr preferRelativeResize="0"/>
          <p:nvPr/>
        </p:nvPicPr>
        <p:blipFill rotWithShape="1">
          <a:blip r:embed="rId5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088dc75598_0_31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Recursion is … (physically)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9" name="Google Shape;169;g3088dc75598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088dc75598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9750" y="1021400"/>
            <a:ext cx="3887775" cy="12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088dc75598_0_31"/>
          <p:cNvSpPr txBox="1"/>
          <p:nvPr/>
        </p:nvSpPr>
        <p:spPr>
          <a:xfrm>
            <a:off x="994900" y="1051800"/>
            <a:ext cx="3403800" cy="4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AutoNum type="arabicPeriod"/>
            </a:pPr>
            <a:r>
              <a:rPr b="1" lang="en-AU" sz="1250">
                <a:solidFill>
                  <a:srgbClr val="0E0E0E"/>
                </a:solidFill>
              </a:rPr>
              <a:t>Initially, the stack contains:</a:t>
            </a:r>
            <a:endParaRPr b="1"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factorial(3) → Calls factorial(2)</a:t>
            </a:r>
            <a:endParaRPr sz="1250">
              <a:solidFill>
                <a:srgbClr val="0E0E0E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AutoNum type="arabicPeriod"/>
            </a:pPr>
            <a:r>
              <a:rPr b="1" lang="en-AU" sz="1250">
                <a:solidFill>
                  <a:srgbClr val="0E0E0E"/>
                </a:solidFill>
              </a:rPr>
              <a:t>After the first recursive call:</a:t>
            </a:r>
            <a:endParaRPr b="1"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factorial(3)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factorial(2) → Calls factorial(1)</a:t>
            </a:r>
            <a:endParaRPr sz="1250">
              <a:solidFill>
                <a:srgbClr val="0E0E0E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AutoNum type="arabicPeriod"/>
            </a:pPr>
            <a:r>
              <a:rPr b="1" lang="en-AU" sz="1250">
                <a:solidFill>
                  <a:srgbClr val="0E0E0E"/>
                </a:solidFill>
              </a:rPr>
              <a:t>After the second recursive call:</a:t>
            </a:r>
            <a:endParaRPr b="1"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factorial(3)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factorial(2)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factorial(1) → Calls factorial(0)</a:t>
            </a:r>
            <a:endParaRPr sz="1250">
              <a:solidFill>
                <a:srgbClr val="0E0E0E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50"/>
              <a:buAutoNum type="arabicPeriod"/>
            </a:pPr>
            <a:r>
              <a:rPr b="1" lang="en-AU" sz="1250">
                <a:solidFill>
                  <a:srgbClr val="0E0E0E"/>
                </a:solidFill>
              </a:rPr>
              <a:t>After reaching the base case:</a:t>
            </a:r>
            <a:endParaRPr b="1"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factorial(0) returns 1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factorial(1) returns 1 * 1 = 1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factorial(2) returns 2 * 1 = 2</a:t>
            </a:r>
            <a:endParaRPr sz="1250"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AU" sz="1250">
                <a:solidFill>
                  <a:srgbClr val="0E0E0E"/>
                </a:solidFill>
              </a:rPr>
              <a:t>	•	factorial(3) returns 3 * 2 = 6</a:t>
            </a:r>
            <a:endParaRPr sz="1250">
              <a:solidFill>
                <a:srgbClr val="0E0E0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3088dc75598_0_44"/>
          <p:cNvPicPr preferRelativeResize="0"/>
          <p:nvPr/>
        </p:nvPicPr>
        <p:blipFill rotWithShape="1">
          <a:blip r:embed="rId4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088dc75598_0_44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Example 1: Fibonacci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8" name="Google Shape;178;g3088dc75598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088dc75598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325" y="1924763"/>
            <a:ext cx="6154074" cy="19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088dc75598_0_44"/>
          <p:cNvSpPr txBox="1"/>
          <p:nvPr/>
        </p:nvSpPr>
        <p:spPr>
          <a:xfrm>
            <a:off x="222875" y="195507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088dc75598_0_44"/>
          <p:cNvSpPr txBox="1"/>
          <p:nvPr/>
        </p:nvSpPr>
        <p:spPr>
          <a:xfrm>
            <a:off x="222875" y="1955075"/>
            <a:ext cx="52677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50">
                <a:solidFill>
                  <a:srgbClr val="222222"/>
                </a:solidFill>
                <a:highlight>
                  <a:srgbClr val="FFFFFF"/>
                </a:highlight>
              </a:rPr>
              <a:t>By definition, the first two numbers of a Fibonacci sequence would be 1 and 1, and each of the subsequent numbers is the sum of the previous two numbers.</a:t>
            </a:r>
            <a:endParaRPr sz="18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50"/>
              <a:buChar char="●"/>
            </a:pPr>
            <a:r>
              <a:rPr b="1" lang="en-AU" sz="1850">
                <a:solidFill>
                  <a:srgbClr val="222222"/>
                </a:solidFill>
                <a:highlight>
                  <a:srgbClr val="FFFFFF"/>
                </a:highlight>
              </a:rPr>
              <a:t>Regularity</a:t>
            </a:r>
            <a:endParaRPr b="1" sz="18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088dc75598_0_59"/>
          <p:cNvPicPr preferRelativeResize="0"/>
          <p:nvPr/>
        </p:nvPicPr>
        <p:blipFill rotWithShape="1">
          <a:blip r:embed="rId4">
            <a:alphaModFix/>
          </a:blip>
          <a:srcRect b="44137" l="0" r="0" t="44135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088dc75598_0_59"/>
          <p:cNvSpPr txBox="1"/>
          <p:nvPr/>
        </p:nvSpPr>
        <p:spPr>
          <a:xfrm>
            <a:off x="222875" y="326325"/>
            <a:ext cx="11933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Example 2: </a:t>
            </a:r>
            <a:r>
              <a:rPr b="1" lang="en-AU" sz="4050">
                <a:solidFill>
                  <a:srgbClr val="222222"/>
                </a:solidFill>
                <a:highlight>
                  <a:srgbClr val="FFFFFF"/>
                </a:highlight>
              </a:rPr>
              <a:t>Computing palindromes</a:t>
            </a:r>
            <a:endParaRPr b="1" sz="42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8" name="Google Shape;188;g3088dc75598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088dc75598_0_59"/>
          <p:cNvSpPr txBox="1"/>
          <p:nvPr/>
        </p:nvSpPr>
        <p:spPr>
          <a:xfrm>
            <a:off x="222875" y="195507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088dc75598_0_59"/>
          <p:cNvSpPr txBox="1"/>
          <p:nvPr/>
        </p:nvSpPr>
        <p:spPr>
          <a:xfrm>
            <a:off x="222875" y="2073775"/>
            <a:ext cx="5468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Write a recursive function </a:t>
            </a:r>
            <a:r>
              <a:rPr lang="en-AU" sz="2200">
                <a:solidFill>
                  <a:srgbClr val="188038"/>
                </a:solidFill>
              </a:rPr>
              <a:t>rec_palindrome(string)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 that checks whether the input </a:t>
            </a:r>
            <a:r>
              <a:rPr lang="en-AU" sz="2200">
                <a:solidFill>
                  <a:srgbClr val="188038"/>
                </a:solidFill>
              </a:rPr>
              <a:t>string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 is a palindrome string (i.e., </a:t>
            </a:r>
            <a:r>
              <a:rPr lang="en-AU" sz="2200">
                <a:solidFill>
                  <a:srgbClr val="188038"/>
                </a:solidFill>
              </a:rPr>
              <a:t>return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AU" sz="2200">
                <a:solidFill>
                  <a:srgbClr val="188038"/>
                </a:solidFill>
              </a:rPr>
              <a:t>True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) or not (i.e., </a:t>
            </a:r>
            <a:r>
              <a:rPr lang="en-AU" sz="2200">
                <a:solidFill>
                  <a:srgbClr val="188038"/>
                </a:solidFill>
              </a:rPr>
              <a:t>return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AU" sz="2200">
                <a:solidFill>
                  <a:srgbClr val="188038"/>
                </a:solidFill>
              </a:rPr>
              <a:t>False</a:t>
            </a:r>
            <a:r>
              <a:rPr lang="en-AU" sz="2200">
                <a:solidFill>
                  <a:srgbClr val="222222"/>
                </a:solidFill>
                <a:highlight>
                  <a:srgbClr val="FFFFFF"/>
                </a:highlight>
              </a:rPr>
              <a:t>). A palindrome string is a string that reads the same from either direction.</a:t>
            </a:r>
            <a:endParaRPr sz="2200"/>
          </a:p>
        </p:txBody>
      </p:sp>
      <p:pic>
        <p:nvPicPr>
          <p:cNvPr id="191" name="Google Shape;191;g3088dc75598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950" y="1555675"/>
            <a:ext cx="5829325" cy="325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